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6" r:id="rId3"/>
  </p:sldMasterIdLst>
  <p:notesMasterIdLst>
    <p:notesMasterId r:id="rId31"/>
  </p:notesMasterIdLst>
  <p:handoutMasterIdLst>
    <p:handoutMasterId r:id="rId32"/>
  </p:handoutMasterIdLst>
  <p:sldIdLst>
    <p:sldId id="1058" r:id="rId4"/>
    <p:sldId id="1002" r:id="rId5"/>
    <p:sldId id="1001" r:id="rId6"/>
    <p:sldId id="1048" r:id="rId7"/>
    <p:sldId id="1014" r:id="rId8"/>
    <p:sldId id="1015" r:id="rId9"/>
    <p:sldId id="1010" r:id="rId10"/>
    <p:sldId id="1016" r:id="rId11"/>
    <p:sldId id="1054" r:id="rId12"/>
    <p:sldId id="1013" r:id="rId13"/>
    <p:sldId id="1019" r:id="rId14"/>
    <p:sldId id="1049" r:id="rId15"/>
    <p:sldId id="1050" r:id="rId16"/>
    <p:sldId id="1051" r:id="rId17"/>
    <p:sldId id="1055" r:id="rId18"/>
    <p:sldId id="1021" r:id="rId19"/>
    <p:sldId id="1056" r:id="rId20"/>
    <p:sldId id="1057" r:id="rId21"/>
    <p:sldId id="1040" r:id="rId22"/>
    <p:sldId id="1041" r:id="rId23"/>
    <p:sldId id="1042" r:id="rId24"/>
    <p:sldId id="1043" r:id="rId25"/>
    <p:sldId id="1044" r:id="rId26"/>
    <p:sldId id="1045" r:id="rId27"/>
    <p:sldId id="1046" r:id="rId28"/>
    <p:sldId id="1047" r:id="rId29"/>
    <p:sldId id="1053" r:id="rId30"/>
  </p:sldIdLst>
  <p:sldSz cx="9144000" cy="6858000" type="screen4x3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0099FF"/>
    <a:srgbClr val="00FF00"/>
    <a:srgbClr val="FF0066"/>
    <a:srgbClr val="3399FF"/>
    <a:srgbClr val="FF5050"/>
    <a:srgbClr val="C1097F"/>
    <a:srgbClr val="C1C2B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 autoAdjust="0"/>
    <p:restoredTop sz="91099" autoAdjust="0"/>
  </p:normalViewPr>
  <p:slideViewPr>
    <p:cSldViewPr>
      <p:cViewPr varScale="1">
        <p:scale>
          <a:sx n="72" d="100"/>
          <a:sy n="72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Residential Sector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AB</c:v>
                </c:pt>
                <c:pt idx="1">
                  <c:v>PE</c:v>
                </c:pt>
                <c:pt idx="2">
                  <c:v>SK</c:v>
                </c:pt>
                <c:pt idx="3">
                  <c:v>ON</c:v>
                </c:pt>
                <c:pt idx="4">
                  <c:v>NS</c:v>
                </c:pt>
                <c:pt idx="5">
                  <c:v>BC</c:v>
                </c:pt>
                <c:pt idx="6">
                  <c:v>MB</c:v>
                </c:pt>
                <c:pt idx="7">
                  <c:v>NB</c:v>
                </c:pt>
                <c:pt idx="8">
                  <c:v>NL</c:v>
                </c:pt>
                <c:pt idx="9">
                  <c:v>QC</c:v>
                </c:pt>
              </c:strCache>
            </c:strRef>
          </c:cat>
          <c:val>
            <c:numRef>
              <c:f>Sheet1!$B$3:$B$12</c:f>
              <c:numCache>
                <c:formatCode>0%</c:formatCode>
                <c:ptCount val="10"/>
                <c:pt idx="0">
                  <c:v>0.087951360515667</c:v>
                </c:pt>
                <c:pt idx="1">
                  <c:v>0.0903593234390368</c:v>
                </c:pt>
                <c:pt idx="2">
                  <c:v>0.134871639180105</c:v>
                </c:pt>
                <c:pt idx="3">
                  <c:v>0.200623566526375</c:v>
                </c:pt>
                <c:pt idx="4">
                  <c:v>0.280084979950341</c:v>
                </c:pt>
                <c:pt idx="5">
                  <c:v>0.335986532204927</c:v>
                </c:pt>
                <c:pt idx="6">
                  <c:v>0.41863060761033</c:v>
                </c:pt>
                <c:pt idx="7">
                  <c:v>0.541236821706492</c:v>
                </c:pt>
                <c:pt idx="8">
                  <c:v>0.606810166168587</c:v>
                </c:pt>
                <c:pt idx="9">
                  <c:v>0.654713003852992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1A-459F-A2FB-EC91F065F8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16"/>
        <c:axId val="2101047640"/>
        <c:axId val="2101063608"/>
      </c:barChart>
      <c:catAx>
        <c:axId val="21010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063608"/>
        <c:crosses val="autoZero"/>
        <c:auto val="1"/>
        <c:lblAlgn val="ctr"/>
        <c:lblOffset val="100"/>
        <c:noMultiLvlLbl val="0"/>
      </c:catAx>
      <c:valAx>
        <c:axId val="210106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Electricity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04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07499062617"/>
          <c:y val="0.0572519083969466"/>
          <c:w val="0.810514042887496"/>
          <c:h val="0.824516739796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Intensity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Sheet1!$A$27:$A$36</c:f>
              <c:strCache>
                <c:ptCount val="10"/>
                <c:pt idx="0">
                  <c:v>QC</c:v>
                </c:pt>
                <c:pt idx="1">
                  <c:v>MB</c:v>
                </c:pt>
                <c:pt idx="2">
                  <c:v>PE</c:v>
                </c:pt>
                <c:pt idx="3">
                  <c:v>BC</c:v>
                </c:pt>
                <c:pt idx="4">
                  <c:v>NL</c:v>
                </c:pt>
                <c:pt idx="5">
                  <c:v>ON</c:v>
                </c:pt>
                <c:pt idx="6">
                  <c:v>NB</c:v>
                </c:pt>
                <c:pt idx="7">
                  <c:v>NS</c:v>
                </c:pt>
                <c:pt idx="8">
                  <c:v>SK</c:v>
                </c:pt>
                <c:pt idx="9">
                  <c:v>AB</c:v>
                </c:pt>
              </c:strCache>
            </c:strRef>
          </c:cat>
          <c:val>
            <c:numRef>
              <c:f>Sheet1!$B$27:$B$36</c:f>
              <c:numCache>
                <c:formatCode>General</c:formatCode>
                <c:ptCount val="10"/>
                <c:pt idx="0">
                  <c:v>2.1</c:v>
                </c:pt>
                <c:pt idx="1">
                  <c:v>3.4</c:v>
                </c:pt>
                <c:pt idx="2">
                  <c:v>8.0</c:v>
                </c:pt>
                <c:pt idx="3">
                  <c:v>14.7</c:v>
                </c:pt>
                <c:pt idx="4">
                  <c:v>30.0</c:v>
                </c:pt>
                <c:pt idx="5">
                  <c:v>41.0</c:v>
                </c:pt>
                <c:pt idx="6">
                  <c:v>300.0</c:v>
                </c:pt>
                <c:pt idx="7">
                  <c:v>700.0</c:v>
                </c:pt>
                <c:pt idx="8">
                  <c:v>780.0</c:v>
                </c:pt>
                <c:pt idx="9">
                  <c:v>790.0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38-4007-8B8E-96F87AE7C6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-27"/>
        <c:axId val="2101130488"/>
        <c:axId val="2101139992"/>
      </c:barChart>
      <c:catAx>
        <c:axId val="210113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139992"/>
        <c:crosses val="autoZero"/>
        <c:auto val="1"/>
        <c:lblAlgn val="ctr"/>
        <c:lblOffset val="100"/>
        <c:noMultiLvlLbl val="0"/>
      </c:catAx>
      <c:valAx>
        <c:axId val="21011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Electricity generation emissions intensity (kgCO2eq/MWh)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13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8475" cy="46513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2"/>
            <a:ext cx="3038475" cy="46513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B42763-32D0-4814-8EE8-65950CF83732}" type="datetimeFigureOut">
              <a:rPr lang="en-US"/>
              <a:pPr>
                <a:defRPr/>
              </a:pPr>
              <a:t>17-01-27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8"/>
            <a:ext cx="3038475" cy="46513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5" cy="46513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48C737-4849-4FDB-9ABE-49FC7606B46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681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8475" cy="465138"/>
          </a:xfrm>
          <a:prstGeom prst="rect">
            <a:avLst/>
          </a:prstGeom>
        </p:spPr>
        <p:txBody>
          <a:bodyPr vert="horz" lIns="92451" tIns="46228" rIns="92451" bIns="46228" rtlCol="0"/>
          <a:lstStyle>
            <a:lvl1pPr algn="l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5" cy="465138"/>
          </a:xfrm>
          <a:prstGeom prst="rect">
            <a:avLst/>
          </a:prstGeom>
        </p:spPr>
        <p:txBody>
          <a:bodyPr vert="horz" lIns="92451" tIns="46228" rIns="92451" bIns="46228" rtlCol="0"/>
          <a:lstStyle>
            <a:lvl1pPr algn="r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CFBDCC-C5C5-4F19-8F95-769C34BC8974}" type="datetimeFigureOut">
              <a:rPr lang="en-US"/>
              <a:pPr>
                <a:defRPr/>
              </a:pPr>
              <a:t>17-01-27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1" tIns="46228" rIns="92451" bIns="462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8"/>
            <a:ext cx="5607050" cy="4183063"/>
          </a:xfrm>
          <a:prstGeom prst="rect">
            <a:avLst/>
          </a:prstGeom>
        </p:spPr>
        <p:txBody>
          <a:bodyPr vert="horz" lIns="92451" tIns="46228" rIns="92451" bIns="4622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8"/>
            <a:ext cx="3038475" cy="465138"/>
          </a:xfrm>
          <a:prstGeom prst="rect">
            <a:avLst/>
          </a:prstGeom>
        </p:spPr>
        <p:txBody>
          <a:bodyPr vert="horz" lIns="92451" tIns="46228" rIns="92451" bIns="46228" rtlCol="0" anchor="b"/>
          <a:lstStyle>
            <a:lvl1pPr algn="l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5138"/>
          </a:xfrm>
          <a:prstGeom prst="rect">
            <a:avLst/>
          </a:prstGeom>
        </p:spPr>
        <p:txBody>
          <a:bodyPr vert="horz" lIns="92451" tIns="46228" rIns="92451" bIns="46228" rtlCol="0" anchor="b"/>
          <a:lstStyle>
            <a:lvl1pPr algn="r" defTabSz="907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056C1F-EEC4-4A9E-93A4-B08746D77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4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6C1F-EEC4-4A9E-93A4-B08746D77B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We mainly use a stock-rollover methodology that simulate physical infrastructure</a:t>
            </a:r>
          </a:p>
          <a:p>
            <a:pPr lvl="0"/>
            <a:r>
              <a:rPr lang="en-US" dirty="0"/>
              <a:t>Simulate energy consumption at an aggregated level (housing stock, vehicle stock, etc. )</a:t>
            </a:r>
          </a:p>
          <a:p>
            <a:pPr lvl="0"/>
            <a:r>
              <a:rPr lang="en-US" dirty="0"/>
              <a:t>Build scenarios to explore emissions reduction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6C1F-EEC4-4A9E-93A4-B08746D77B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0.4%/ year </a:t>
            </a:r>
          </a:p>
          <a:p>
            <a:r>
              <a:rPr lang="en-US" dirty="0"/>
              <a:t>0.9%/</a:t>
            </a:r>
            <a:r>
              <a:rPr lang="en-US" baseline="0" dirty="0"/>
              <a:t>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6C1F-EEC4-4A9E-93A4-B08746D77B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0.4%/ year </a:t>
            </a:r>
          </a:p>
          <a:p>
            <a:r>
              <a:rPr lang="en-US" dirty="0"/>
              <a:t>0.9%/</a:t>
            </a:r>
            <a:r>
              <a:rPr lang="en-US" baseline="0" dirty="0"/>
              <a:t>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6C1F-EEC4-4A9E-93A4-B08746D77B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2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0.4%/ year </a:t>
            </a:r>
          </a:p>
          <a:p>
            <a:r>
              <a:rPr lang="en-US" dirty="0"/>
              <a:t>0.9%/</a:t>
            </a:r>
            <a:r>
              <a:rPr lang="en-US" baseline="0" dirty="0"/>
              <a:t>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6C1F-EEC4-4A9E-93A4-B08746D77BC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9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6C1F-EEC4-4A9E-93A4-B08746D77B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0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80E6-738B-4A92-B29B-BA4B61C0E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3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FEAA-1A27-4329-8D0B-1E54242FE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8EF1-DE1E-4C52-B5B4-83ED6929E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5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ERI-color-transparentbackgro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553200"/>
            <a:ext cx="7493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96125" y="6477000"/>
            <a:ext cx="204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" b="1" dirty="0">
                <a:latin typeface="Tahoma" pitchFamily="34" charset="0"/>
                <a:cs typeface="Tahoma" pitchFamily="34" charset="0"/>
              </a:rPr>
              <a:t>Relevant • Independent • Objective</a:t>
            </a:r>
            <a:br>
              <a:rPr lang="en-US" sz="800" b="1" dirty="0">
                <a:latin typeface="Tahoma" pitchFamily="34" charset="0"/>
                <a:cs typeface="Tahoma" pitchFamily="34" charset="0"/>
              </a:rPr>
            </a:br>
            <a:r>
              <a:rPr lang="en-US" sz="800" b="1" dirty="0">
                <a:latin typeface="Tahoma" pitchFamily="34" charset="0"/>
                <a:cs typeface="Tahoma" pitchFamily="34" charset="0"/>
              </a:rPr>
              <a:t>www.ceri.ca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5160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51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80E6-738B-4A92-B29B-BA4B61C0E8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8E53-579B-4E32-8A50-314EA49D09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0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2C4C-8C25-41BC-B31C-938F1E07C5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1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9C56-634C-4844-842D-FFF9DC82C8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1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D0C8-016D-4182-85A7-01F39B38C5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49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063B-714E-416C-BD38-18678DE99B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6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9143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1" descr="CERI-color-transparentbackgro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540500"/>
            <a:ext cx="7493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96125" y="6464300"/>
            <a:ext cx="204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Relevant • Independent • Objective</a:t>
            </a:r>
            <a:br>
              <a:rPr lang="en-US" sz="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en-US" sz="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www.ceri.ca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38900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886200" y="6507163"/>
            <a:ext cx="990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fld id="{46B65EF8-FCE7-4B42-BC0E-BE02F039901C}" type="slidenum">
              <a:rPr lang="en-CA" sz="1200" b="1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CA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9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8E53-579B-4E32-8A50-314EA49D0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6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617-FA9A-4AF6-81C6-7F2918EFC7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9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8DB3-E61B-42BF-9070-82B682A03B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FEAA-1A27-4329-8D0B-1E54242FE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4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8EF1-DE1E-4C52-B5B4-83ED6929E3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2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2C4C-8C25-41BC-B31C-938F1E07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9C56-634C-4844-842D-FFF9DC82C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D0C8-016D-4182-85A7-01F39B38C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063B-714E-416C-BD38-18678DE99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defTabSz="9143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4" name="Picture 1" descr="CERI-color-transparentbackgroun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6540500"/>
            <a:ext cx="7493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96125" y="6464300"/>
            <a:ext cx="204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" b="1" dirty="0">
                <a:latin typeface="Tahoma" pitchFamily="34" charset="0"/>
                <a:cs typeface="Tahoma" pitchFamily="34" charset="0"/>
              </a:rPr>
              <a:t>Relevant • Independent • Objective</a:t>
            </a:r>
            <a:br>
              <a:rPr lang="en-US" sz="800" b="1" dirty="0">
                <a:latin typeface="Tahoma" pitchFamily="34" charset="0"/>
                <a:cs typeface="Tahoma" pitchFamily="34" charset="0"/>
              </a:rPr>
            </a:br>
            <a:r>
              <a:rPr lang="en-US" sz="800" b="1" dirty="0">
                <a:latin typeface="Tahoma" pitchFamily="34" charset="0"/>
                <a:cs typeface="Tahoma" pitchFamily="34" charset="0"/>
              </a:rPr>
              <a:t>www.ceri.ca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38900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886200" y="6507163"/>
            <a:ext cx="990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fld id="{46B65EF8-FCE7-4B42-BC0E-BE02F039901C}" type="slidenum">
              <a:rPr lang="en-CA" sz="1200" b="1" smtClean="0"/>
              <a:pPr algn="ctr">
                <a:defRPr/>
              </a:pPr>
              <a:t>‹#›</a:t>
            </a:fld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208138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2617-FA9A-4AF6-81C6-7F2918EFC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5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8DB3-E61B-42BF-9070-82B682A03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D30FE-4D7F-4237-AAE8-510F1BB36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4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0F0F19-B625-40B4-9CCA-4B21867ED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 defTabSz="9143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D30FE-4D7F-4237-AAE8-510F1BB369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i.ca/" TargetMode="External"/><Relationship Id="rId4" Type="http://schemas.openxmlformats.org/officeDocument/2006/relationships/hyperlink" Target="mailto:afogwill@ceri.ca" TargetMode="External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tiff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4APPbg_Head01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3812"/>
            <a:ext cx="872639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The Canadian Energy Research Institute and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Friends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of AIMS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Present: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Allan Fogwill </a:t>
            </a:r>
            <a:endParaRPr lang="en-US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5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Follow on Twitter @AIMS_CA using the hashtag #AIMSBreakfast</a:t>
            </a:r>
            <a:endParaRPr lang="en-US" sz="36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06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1068DB3-E61B-42BF-9070-82B682A03B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Methods: Scenarios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3"/>
          <a:stretch/>
        </p:blipFill>
        <p:spPr>
          <a:xfrm>
            <a:off x="685800" y="1219200"/>
            <a:ext cx="8022858" cy="36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334000"/>
            <a:ext cx="680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Note 	- S2 renewable percentage is approximately 10% less than S1</a:t>
            </a:r>
          </a:p>
          <a:p>
            <a:r>
              <a:rPr lang="en-CA" dirty="0"/>
              <a:t>	- Different supply scenarios only for AB, SK, ON</a:t>
            </a:r>
          </a:p>
        </p:txBody>
      </p:sp>
    </p:spTree>
    <p:extLst>
      <p:ext uri="{BB962C8B-B14F-4D97-AF65-F5344CB8AC3E}">
        <p14:creationId xmlns:p14="http://schemas.microsoft.com/office/powerpoint/2010/main" val="156767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2964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Residential Sector: Fuel demand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Road Passenger Transportation: Fuel demand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6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Commercial Sector: Fuel demand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90" y="914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../../../Documents/Electrification/results/power-dem_growth_v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582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Growth in Electricity Demand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8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-14748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Electricity Demand: Electrified Sectors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46665"/>
            <a:ext cx="8799576" cy="517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371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2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16412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1.5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7719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2.5 times</a:t>
            </a:r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-14748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Efficiency Improvements - residential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18955"/>
              </p:ext>
            </p:extLst>
          </p:nvPr>
        </p:nvGraphicFramePr>
        <p:xfrm>
          <a:off x="533402" y="899655"/>
          <a:ext cx="8000997" cy="5471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726">
                  <a:extLst>
                    <a:ext uri="{9D8B030D-6E8A-4147-A177-3AD203B41FA5}">
                      <a16:colId xmlns="" xmlns:a16="http://schemas.microsoft.com/office/drawing/2014/main" val="2130548416"/>
                    </a:ext>
                  </a:extLst>
                </a:gridCol>
                <a:gridCol w="952310">
                  <a:extLst>
                    <a:ext uri="{9D8B030D-6E8A-4147-A177-3AD203B41FA5}">
                      <a16:colId xmlns="" xmlns:a16="http://schemas.microsoft.com/office/drawing/2014/main" val="3731933112"/>
                    </a:ext>
                  </a:extLst>
                </a:gridCol>
                <a:gridCol w="348913">
                  <a:extLst>
                    <a:ext uri="{9D8B030D-6E8A-4147-A177-3AD203B41FA5}">
                      <a16:colId xmlns="" xmlns:a16="http://schemas.microsoft.com/office/drawing/2014/main" val="1086153774"/>
                    </a:ext>
                  </a:extLst>
                </a:gridCol>
                <a:gridCol w="923498">
                  <a:extLst>
                    <a:ext uri="{9D8B030D-6E8A-4147-A177-3AD203B41FA5}">
                      <a16:colId xmlns="" xmlns:a16="http://schemas.microsoft.com/office/drawing/2014/main" val="1941231028"/>
                    </a:ext>
                  </a:extLst>
                </a:gridCol>
                <a:gridCol w="1699751">
                  <a:extLst>
                    <a:ext uri="{9D8B030D-6E8A-4147-A177-3AD203B41FA5}">
                      <a16:colId xmlns="" xmlns:a16="http://schemas.microsoft.com/office/drawing/2014/main" val="4179110407"/>
                    </a:ext>
                  </a:extLst>
                </a:gridCol>
                <a:gridCol w="1843799">
                  <a:extLst>
                    <a:ext uri="{9D8B030D-6E8A-4147-A177-3AD203B41FA5}">
                      <a16:colId xmlns="" xmlns:a16="http://schemas.microsoft.com/office/drawing/2014/main" val="1598424533"/>
                    </a:ext>
                  </a:extLst>
                </a:gridCol>
              </a:tblGrid>
              <a:tr h="40417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Energy Intensity including direct fuel combustions and primary energy for electricity (GJ/household)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8005012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Region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BAU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Electrification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Reduction under electrification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206864722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Atlantic Canada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188462725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Atlantic Canada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66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616432857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Quebec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813505230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Quebec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003845603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Ontario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91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481606520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Ontario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890202536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Manitoba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966327494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Manitoba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496327596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Saskatchewan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-4%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2331858530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Saskatchewan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549555112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Alberta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-5%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1654371365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Alberta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133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126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670981685"/>
                  </a:ext>
                </a:extLst>
              </a:tr>
              <a:tr h="41032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British Columbia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636755699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British Columbia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endParaRPr lang="en-C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0%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74" marR="67974" marT="0" marB="0" anchor="b"/>
                </a:tc>
                <a:extLst>
                  <a:ext uri="{0D108BD9-81ED-4DB2-BD59-A6C34878D82A}">
                    <a16:rowId xmlns="" xmlns:a16="http://schemas.microsoft.com/office/drawing/2014/main" val="369881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2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-14748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Efficiency Improvements - Transportation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79329"/>
              </p:ext>
            </p:extLst>
          </p:nvPr>
        </p:nvGraphicFramePr>
        <p:xfrm>
          <a:off x="228598" y="884412"/>
          <a:ext cx="8686802" cy="5438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135">
                  <a:extLst>
                    <a:ext uri="{9D8B030D-6E8A-4147-A177-3AD203B41FA5}">
                      <a16:colId xmlns="" xmlns:a16="http://schemas.microsoft.com/office/drawing/2014/main" val="2654915533"/>
                    </a:ext>
                  </a:extLst>
                </a:gridCol>
                <a:gridCol w="945313">
                  <a:extLst>
                    <a:ext uri="{9D8B030D-6E8A-4147-A177-3AD203B41FA5}">
                      <a16:colId xmlns="" xmlns:a16="http://schemas.microsoft.com/office/drawing/2014/main" val="3678833117"/>
                    </a:ext>
                  </a:extLst>
                </a:gridCol>
                <a:gridCol w="387511">
                  <a:extLst>
                    <a:ext uri="{9D8B030D-6E8A-4147-A177-3AD203B41FA5}">
                      <a16:colId xmlns="" xmlns:a16="http://schemas.microsoft.com/office/drawing/2014/main" val="323792977"/>
                    </a:ext>
                  </a:extLst>
                </a:gridCol>
                <a:gridCol w="865379">
                  <a:extLst>
                    <a:ext uri="{9D8B030D-6E8A-4147-A177-3AD203B41FA5}">
                      <a16:colId xmlns="" xmlns:a16="http://schemas.microsoft.com/office/drawing/2014/main" val="478522967"/>
                    </a:ext>
                  </a:extLst>
                </a:gridCol>
                <a:gridCol w="2052232">
                  <a:extLst>
                    <a:ext uri="{9D8B030D-6E8A-4147-A177-3AD203B41FA5}">
                      <a16:colId xmlns="" xmlns:a16="http://schemas.microsoft.com/office/drawing/2014/main" val="2420716514"/>
                    </a:ext>
                  </a:extLst>
                </a:gridCol>
                <a:gridCol w="2052232">
                  <a:extLst>
                    <a:ext uri="{9D8B030D-6E8A-4147-A177-3AD203B41FA5}">
                      <a16:colId xmlns="" xmlns:a16="http://schemas.microsoft.com/office/drawing/2014/main" val="1217857684"/>
                    </a:ext>
                  </a:extLst>
                </a:gridCol>
              </a:tblGrid>
              <a:tr h="626789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Energy Intensity including direct fuel combustions and primary energy for electricity</a:t>
                      </a: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 (MJ/Pkm)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8599135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BAU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Electrification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Reduction under electrification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1369977259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Atlantic Canada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2399381343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Atlantic Canada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1.73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0.68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60.8%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724629953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Quebec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1.93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4.3%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3330963312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Quebec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1.96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66.8%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352551473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Ontario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2724027464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Ontario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50.1%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3678924870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Manitoba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2.19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3541489096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Manitoba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2.19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69.6%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824308424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Saskatchewan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143883533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Saskatchewan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2.05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56.1%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2043918410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Alberta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2.7%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1412747248"/>
                  </a:ext>
                </a:extLst>
              </a:tr>
              <a:tr h="2603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Alberta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0.79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59.9%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1426159430"/>
                  </a:ext>
                </a:extLst>
              </a:tr>
              <a:tr h="37366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British Columbia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4.3%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3488162763"/>
                  </a:ext>
                </a:extLst>
              </a:tr>
              <a:tr h="19285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British Columbia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61.6%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b"/>
                </a:tc>
                <a:extLst>
                  <a:ext uri="{0D108BD9-81ED-4DB2-BD59-A6C34878D82A}">
                    <a16:rowId xmlns="" xmlns:a16="http://schemas.microsoft.com/office/drawing/2014/main" val="7360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00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Emissions &amp; Cost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96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cs typeface="Tahoma" pitchFamily="34" charset="0"/>
              </a:rPr>
              <a:t>Canadian Energy Research Institute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197" y="2606381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/>
              <a:t>Greenhouse Gas Emissions Reductions in Canada through Electrification of Energy Services</a:t>
            </a:r>
            <a:r>
              <a:rPr lang="en-US" sz="3600" dirty="0"/>
              <a:t> </a:t>
            </a:r>
            <a:endParaRPr lang="en-CA" sz="1600" b="1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2029" y="4724400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CA" b="1" dirty="0"/>
              <a:t>Allan Fogwill</a:t>
            </a:r>
          </a:p>
          <a:p>
            <a:pPr algn="ctr" eaLnBrk="1" hangingPunct="1"/>
            <a:r>
              <a:rPr lang="en-CA" sz="1400" dirty="0"/>
              <a:t>January 2017</a:t>
            </a:r>
          </a:p>
          <a:p>
            <a:pPr algn="ctr" eaLnBrk="1" hangingPunct="1"/>
            <a:endParaRPr lang="en-CA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976963"/>
            <a:ext cx="8763000" cy="743714"/>
            <a:chOff x="228600" y="5976963"/>
            <a:chExt cx="8763000" cy="7437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5976963"/>
              <a:ext cx="2194564" cy="7437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419600" y="6197457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400" b="1" dirty="0">
                  <a:latin typeface="Tahoma" pitchFamily="34" charset="0"/>
                  <a:cs typeface="Tahoma" pitchFamily="34" charset="0"/>
                </a:rPr>
                <a:t>Relevant • Independent • Objective</a:t>
              </a:r>
              <a:br>
                <a:rPr lang="en-US" sz="1400" b="1" dirty="0">
                  <a:latin typeface="Tahoma" pitchFamily="34" charset="0"/>
                  <a:cs typeface="Tahoma" pitchFamily="34" charset="0"/>
                </a:rPr>
              </a:br>
              <a:r>
                <a:rPr lang="en-US" sz="1400" b="1" dirty="0">
                  <a:latin typeface="Tahoma" pitchFamily="34" charset="0"/>
                  <a:cs typeface="Tahoma" pitchFamily="34" charset="0"/>
                </a:rPr>
                <a:t>www.ceri.ca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25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GHG Emissions relative to 2005 Benchmark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29611"/>
              </p:ext>
            </p:extLst>
          </p:nvPr>
        </p:nvGraphicFramePr>
        <p:xfrm>
          <a:off x="1066800" y="1371600"/>
          <a:ext cx="6934200" cy="426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7921">
                  <a:extLst>
                    <a:ext uri="{9D8B030D-6E8A-4147-A177-3AD203B41FA5}">
                      <a16:colId xmlns="" xmlns:a16="http://schemas.microsoft.com/office/drawing/2014/main" val="1520423364"/>
                    </a:ext>
                  </a:extLst>
                </a:gridCol>
                <a:gridCol w="1877531">
                  <a:extLst>
                    <a:ext uri="{9D8B030D-6E8A-4147-A177-3AD203B41FA5}">
                      <a16:colId xmlns="" xmlns:a16="http://schemas.microsoft.com/office/drawing/2014/main" val="374167086"/>
                    </a:ext>
                  </a:extLst>
                </a:gridCol>
                <a:gridCol w="1878748">
                  <a:extLst>
                    <a:ext uri="{9D8B030D-6E8A-4147-A177-3AD203B41FA5}">
                      <a16:colId xmlns="" xmlns:a16="http://schemas.microsoft.com/office/drawing/2014/main" val="476577872"/>
                    </a:ext>
                  </a:extLst>
                </a:gridCol>
              </a:tblGrid>
              <a:tr h="749185">
                <a:tc>
                  <a:txBody>
                    <a:bodyPr/>
                    <a:lstStyle/>
                    <a:p>
                      <a:endParaRPr lang="en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 2030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 2050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31668193"/>
                  </a:ext>
                </a:extLst>
              </a:tr>
              <a:tr h="4994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Atlantic Canada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35544930"/>
                  </a:ext>
                </a:extLst>
              </a:tr>
              <a:tr h="4994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Quebec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62600513"/>
                  </a:ext>
                </a:extLst>
              </a:tr>
              <a:tr h="5212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Ontario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88724932"/>
                  </a:ext>
                </a:extLst>
              </a:tr>
              <a:tr h="4994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Manitoba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0957054"/>
                  </a:ext>
                </a:extLst>
              </a:tr>
              <a:tr h="4994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Saskatchewan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10226660"/>
                  </a:ext>
                </a:extLst>
              </a:tr>
              <a:tr h="4994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Alberta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141657"/>
                  </a:ext>
                </a:extLst>
              </a:tr>
              <a:tr h="4994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British Columbia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16%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4962214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772832"/>
            <a:ext cx="405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Target 	- 2030 – 30% below benchmark</a:t>
            </a:r>
          </a:p>
          <a:p>
            <a:r>
              <a:rPr lang="en-CA" dirty="0"/>
              <a:t>	- 2050 – 80% below benchmark</a:t>
            </a:r>
          </a:p>
        </p:txBody>
      </p:sp>
    </p:spTree>
    <p:extLst>
      <p:ext uri="{BB962C8B-B14F-4D97-AF65-F5344CB8AC3E}">
        <p14:creationId xmlns:p14="http://schemas.microsoft.com/office/powerpoint/2010/main" val="164020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GHG Emissions: All Demand Sectors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6700" y="914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Majority of demand side emissions are from non electrified sectors (i.e.. industrial, freight transportation)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905000"/>
            <a:ext cx="8915400" cy="44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By 2050, Under electrification scenario, electricity generation infrastructure is 2 times that of BAU scenario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41504"/>
              </p:ext>
            </p:extLst>
          </p:nvPr>
        </p:nvGraphicFramePr>
        <p:xfrm>
          <a:off x="276633" y="1706622"/>
          <a:ext cx="8666933" cy="36169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5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68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49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60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9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Scenario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Demand side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Electricity supply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Cumulative cost of electricity</a:t>
                      </a:r>
                      <a:r>
                        <a:rPr lang="en-US" sz="1800" u="none" strike="noStrike" baseline="30000" dirty="0">
                          <a:effectLst/>
                        </a:rPr>
                        <a:t>1</a:t>
                      </a:r>
                      <a:r>
                        <a:rPr lang="en-US" sz="1800" u="none" strike="noStrike" dirty="0">
                          <a:effectLst/>
                        </a:rPr>
                        <a:t> (billion 2014 CAD)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Cumulative GHG emissions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r>
                        <a:rPr lang="en-US" sz="1800" u="none" strike="noStrike" dirty="0">
                          <a:effectLst/>
                        </a:rPr>
                        <a:t> (million tCO2eq)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Cost of avoided GHG emissions</a:t>
                      </a:r>
                      <a:r>
                        <a:rPr lang="en-US" sz="1800" u="none" strike="noStrike" baseline="30000" dirty="0">
                          <a:effectLst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</a:rPr>
                        <a:t> (CAD/tCO2eq)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Increase in average cost of electricity</a:t>
                      </a:r>
                      <a:r>
                        <a:rPr lang="en-US" sz="1800" u="none" strike="noStrike" baseline="0" dirty="0">
                          <a:effectLst/>
                        </a:rPr>
                        <a:t> in 2050 </a:t>
                      </a:r>
                      <a:r>
                        <a:rPr lang="en-US" sz="1800" u="none" strike="noStrike" dirty="0">
                          <a:effectLst/>
                        </a:rPr>
                        <a:t>(% of S0)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Not 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BAU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7551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renewables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244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216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436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S2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renewables + GAS CCS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234</a:t>
                      </a:r>
                    </a:p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6994</a:t>
                      </a:r>
                      <a:endParaRPr lang="cs-CZ" sz="1800" u="none" strike="noStrike" dirty="0">
                        <a:effectLst/>
                      </a:endParaRPr>
                    </a:p>
                    <a:p>
                      <a:pPr marL="0" marR="0" lvl="0" indent="0" algn="ctr" defTabSz="91433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176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33%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55639" y="-31955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What Would it Cost  (in Alberta)?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323582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Cumulative cost of adding new capacity and operating electricity infrastructure in the period of 2020-2050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In the period of 2020-2050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 Calculated by taking into account capital cost of demand side mitigation measures and fuel cost savings.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5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By 2050, Under electrification scenario, electricity generation infrastructure is 2.4 times that of BAU scenario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18183"/>
              </p:ext>
            </p:extLst>
          </p:nvPr>
        </p:nvGraphicFramePr>
        <p:xfrm>
          <a:off x="304800" y="1706622"/>
          <a:ext cx="8666933" cy="3355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5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75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9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Scenario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Demand side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Electricity supply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Cumulative cost of electricity</a:t>
                      </a:r>
                      <a:r>
                        <a:rPr lang="en-US" sz="1800" u="none" strike="noStrike" baseline="30000" dirty="0">
                          <a:effectLst/>
                        </a:rPr>
                        <a:t>1</a:t>
                      </a:r>
                      <a:r>
                        <a:rPr lang="en-US" sz="1800" u="none" strike="noStrike" dirty="0">
                          <a:effectLst/>
                        </a:rPr>
                        <a:t> (billion 2014 CAD)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Cumulative GHG emissions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r>
                        <a:rPr lang="en-US" sz="1800" u="none" strike="noStrike" dirty="0">
                          <a:effectLst/>
                        </a:rPr>
                        <a:t> (million tCO2eq)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Cost of avoided GHG emissions</a:t>
                      </a:r>
                      <a:r>
                        <a:rPr lang="en-US" sz="1800" u="none" strike="noStrike" baseline="30000" dirty="0">
                          <a:effectLst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</a:rPr>
                        <a:t> (CAD/tCO2eq)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Increase in average cost of electricity</a:t>
                      </a:r>
                      <a:r>
                        <a:rPr lang="en-US" sz="1800" u="none" strike="noStrike" baseline="0" dirty="0">
                          <a:effectLst/>
                        </a:rPr>
                        <a:t> in 2050 </a:t>
                      </a:r>
                      <a:r>
                        <a:rPr lang="en-US" sz="1800" u="none" strike="noStrike" dirty="0">
                          <a:effectLst/>
                        </a:rPr>
                        <a:t>(% of S0)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Not 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BAU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5144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renewables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4074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124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77%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436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S2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renewables + GAS CCS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+mn-ea"/>
                          <a:cs typeface="+mn-cs"/>
                        </a:rPr>
                        <a:t>4101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77%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323582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Cumulative cost of adding new capacity and operating electricity infrastructure in the period of 2020-2050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In the period of 2020-2050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 Calculated by taking into account capital cost of demand side mitigation measures and fuel cost savings.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5639" y="-31955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What Would it Cost  (in Ontario)?</a:t>
            </a:r>
          </a:p>
        </p:txBody>
      </p:sp>
    </p:spTree>
    <p:extLst>
      <p:ext uri="{BB962C8B-B14F-4D97-AF65-F5344CB8AC3E}">
        <p14:creationId xmlns:p14="http://schemas.microsoft.com/office/powerpoint/2010/main" val="182712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5639" y="-31955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What Would it Cost  (in Atlantic Canada)?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By 2050, Under electrification scenario, electricity generation infrastructure is 1.5 times that of BAU scenario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551"/>
              </p:ext>
            </p:extLst>
          </p:nvPr>
        </p:nvGraphicFramePr>
        <p:xfrm>
          <a:off x="277762" y="1873045"/>
          <a:ext cx="8666933" cy="3355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5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68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49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60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9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Scenario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Demand side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Electricity supply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Cumulative cost of electricity</a:t>
                      </a:r>
                      <a:r>
                        <a:rPr lang="en-US" sz="1800" u="none" strike="noStrike" baseline="30000" dirty="0">
                          <a:effectLst/>
                        </a:rPr>
                        <a:t>1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(billion 2014 CAD)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Cumulative GHG emissions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(million tCO2eq)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Cost of avoided GHG emissions</a:t>
                      </a:r>
                      <a:r>
                        <a:rPr lang="en-US" sz="1800" u="none" strike="noStrike" baseline="30000" dirty="0">
                          <a:effectLst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(CAD/tCO2eq)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Increase in average cost of electricity</a:t>
                      </a:r>
                      <a:r>
                        <a:rPr lang="en-US" sz="1600" u="none" strike="noStrike" baseline="0" dirty="0">
                          <a:effectLst/>
                        </a:rPr>
                        <a:t> in 2050 </a:t>
                      </a:r>
                      <a:r>
                        <a:rPr lang="en-US" sz="1200" u="none" strike="noStrike" dirty="0">
                          <a:effectLst/>
                        </a:rPr>
                        <a:t>(% of S0)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Not 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BAU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909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renewables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14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48%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436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S2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Electrify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High renewables + GAS CCS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 </a:t>
                      </a: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change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323582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Cumulative cost of adding new capacity and operating electricity infrastructure in the period of 2020-2050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In the period of 2020-2050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 Calculated by taking into account capital cost of demand side mitigation measures and fuel cost savings.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5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5639" y="-31955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Concluding Remarks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3684" y="882445"/>
            <a:ext cx="861551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/>
              <a:t>Electrification </a:t>
            </a:r>
            <a:r>
              <a:rPr lang="en-US" sz="3000" dirty="0"/>
              <a:t>provides a viable option to decarbonize residential, commercial, and passenger transportation sectors with current technologies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Industrial sector remains the most significant contributor </a:t>
            </a:r>
            <a:r>
              <a:rPr lang="mr-IN" sz="3000" dirty="0"/>
              <a:t>–</a:t>
            </a:r>
            <a:r>
              <a:rPr lang="en-US" sz="3000" dirty="0"/>
              <a:t> we did not assess mitigation measures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Electrification will profoundly transform the physical energy system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Level of end-use energy services remains relatively unchanged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46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5639" y="-31955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Concluding Remarks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3684" y="882445"/>
            <a:ext cx="861551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Viability of electrification as an emissions reduction measure depends largely on decarbonizing the power sector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Coal to standard gas transition is not sufficient</a:t>
            </a:r>
          </a:p>
          <a:p>
            <a:pPr>
              <a:spcAft>
                <a:spcPts val="1200"/>
              </a:spcAft>
            </a:pPr>
            <a:r>
              <a:rPr lang="en-US" dirty="0"/>
              <a:t>Availability Gas CCS lowered the abatement cost and total cost in Alberta</a:t>
            </a:r>
          </a:p>
          <a:p>
            <a:pPr>
              <a:spcAft>
                <a:spcPts val="1200"/>
              </a:spcAft>
            </a:pPr>
            <a:r>
              <a:rPr lang="en-US" dirty="0"/>
              <a:t>Deeper reductions require mitigation measures in the industrial sector, freight transportation  and further  decarburization of the electricity sector </a:t>
            </a:r>
          </a:p>
        </p:txBody>
      </p:sp>
    </p:spTree>
    <p:extLst>
      <p:ext uri="{BB962C8B-B14F-4D97-AF65-F5344CB8AC3E}">
        <p14:creationId xmlns:p14="http://schemas.microsoft.com/office/powerpoint/2010/main" val="164437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39688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CA" sz="4400" b="1" dirty="0">
                <a:solidFill>
                  <a:schemeClr val="bg1"/>
                </a:solidFill>
              </a:rPr>
              <a:t>Canadian Energy Research Institute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838200" y="1066800"/>
            <a:ext cx="7696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CA" sz="4400" b="1" dirty="0"/>
              <a:t>Thank you for your time</a:t>
            </a:r>
          </a:p>
          <a:p>
            <a:pPr algn="ctr"/>
            <a:endParaRPr lang="en-CA" sz="1100" b="1" dirty="0"/>
          </a:p>
          <a:p>
            <a:pPr algn="ctr"/>
            <a:endParaRPr lang="en-CA" sz="1100" b="1" dirty="0"/>
          </a:p>
          <a:p>
            <a:pPr algn="ctr"/>
            <a:endParaRPr lang="en-CA" sz="2400" b="1" dirty="0"/>
          </a:p>
          <a:p>
            <a:pPr algn="ctr"/>
            <a:r>
              <a:rPr lang="en-CA" sz="2400" b="1" dirty="0">
                <a:hlinkClick r:id="rId3"/>
              </a:rPr>
              <a:t>www.ceri.ca</a:t>
            </a:r>
            <a:endParaRPr lang="en-CA" sz="2400" b="1" dirty="0"/>
          </a:p>
          <a:p>
            <a:pPr algn="ctr"/>
            <a:endParaRPr lang="en-CA" sz="2400" b="1" dirty="0"/>
          </a:p>
          <a:p>
            <a:pPr algn="ctr"/>
            <a:r>
              <a:rPr lang="en-CA" sz="2400" b="1" dirty="0"/>
              <a:t>Canadian Energy Research Institute on LinkedIn</a:t>
            </a:r>
          </a:p>
          <a:p>
            <a:pPr algn="ctr"/>
            <a:endParaRPr lang="en-CA" sz="2400" b="1" dirty="0"/>
          </a:p>
          <a:p>
            <a:pPr algn="ctr"/>
            <a:r>
              <a:rPr lang="en-CA" sz="2400" b="1" dirty="0"/>
              <a:t>Twitter @ceri_canada </a:t>
            </a:r>
          </a:p>
          <a:p>
            <a:pPr algn="ctr"/>
            <a:endParaRPr lang="en-CA" sz="2400" b="1" dirty="0"/>
          </a:p>
          <a:p>
            <a:pPr algn="ctr"/>
            <a:r>
              <a:rPr lang="en-CA" sz="2800" b="1" dirty="0">
                <a:solidFill>
                  <a:srgbClr val="0066FF"/>
                </a:solidFill>
                <a:latin typeface="+mn-lt"/>
              </a:rPr>
              <a:t>Check out this and our other studies </a:t>
            </a:r>
          </a:p>
          <a:p>
            <a:pPr algn="ctr"/>
            <a:r>
              <a:rPr lang="en-CA" sz="2800" b="1" dirty="0">
                <a:solidFill>
                  <a:srgbClr val="0066FF"/>
                </a:solidFill>
                <a:latin typeface="+mn-lt"/>
              </a:rPr>
              <a:t>on CERI’s website</a:t>
            </a:r>
          </a:p>
          <a:p>
            <a:pPr algn="r"/>
            <a:r>
              <a:rPr lang="en-CA" sz="1600" b="1" dirty="0">
                <a:solidFill>
                  <a:srgbClr val="0066FF"/>
                </a:solidFill>
                <a:latin typeface="+mn-lt"/>
              </a:rPr>
              <a:t>Allan Fogwill</a:t>
            </a:r>
          </a:p>
          <a:p>
            <a:pPr algn="r"/>
            <a:r>
              <a:rPr lang="en-CA" sz="1600" b="1" dirty="0">
                <a:solidFill>
                  <a:srgbClr val="0066FF"/>
                </a:solidFill>
                <a:latin typeface="+mn-lt"/>
                <a:hlinkClick r:id="rId4"/>
              </a:rPr>
              <a:t>afogwill@ceri.ca</a:t>
            </a:r>
            <a:endParaRPr lang="en-CA" sz="1600" b="1" dirty="0">
              <a:solidFill>
                <a:srgbClr val="0066FF"/>
              </a:solidFill>
              <a:latin typeface="+mn-lt"/>
            </a:endParaRPr>
          </a:p>
          <a:p>
            <a:pPr algn="r"/>
            <a:r>
              <a:rPr lang="en-CA" sz="1600" b="1" dirty="0">
                <a:solidFill>
                  <a:srgbClr val="0066FF"/>
                </a:solidFill>
                <a:latin typeface="+mn-lt"/>
              </a:rPr>
              <a:t>587.225.7605</a:t>
            </a:r>
          </a:p>
        </p:txBody>
      </p:sp>
      <p:pic>
        <p:nvPicPr>
          <p:cNvPr id="4" name="Content Placeholder 3" descr="Set4APPbg_Blank01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 b="13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533400"/>
            <a:ext cx="5080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Thanks for coming!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Follow our work at AIMS.ca/Beacon</a:t>
            </a:r>
          </a:p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Follow the Canadian Energy Research Institute at CERI.ca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7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76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6" fontAlgn="auto">
              <a:spcBef>
                <a:spcPts val="0"/>
              </a:spcBef>
              <a:spcAft>
                <a:spcPts val="0"/>
              </a:spcAft>
            </a:pPr>
            <a:r>
              <a:rPr lang="en-CA" sz="3200" b="1" dirty="0">
                <a:solidFill>
                  <a:prstClr val="white"/>
                </a:solidFill>
                <a:latin typeface="Calibri"/>
                <a:cs typeface="+mn-cs"/>
              </a:rPr>
              <a:t>Canadian Energy Research Institute</a:t>
            </a:r>
          </a:p>
          <a:p>
            <a:pPr defTabSz="914336" fontAlgn="auto"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prstClr val="white"/>
                </a:solidFill>
                <a:latin typeface="Calibri"/>
                <a:cs typeface="+mn-cs"/>
              </a:rPr>
              <a:t>Overview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0450"/>
              </p:ext>
            </p:extLst>
          </p:nvPr>
        </p:nvGraphicFramePr>
        <p:xfrm>
          <a:off x="7162800" y="986146"/>
          <a:ext cx="1600200" cy="213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" name="Acrobat Document" r:id="rId3" imgW="5353013" imgH="7153151" progId="AcroExch.Document.11">
                  <p:embed/>
                </p:oleObj>
              </mc:Choice>
              <mc:Fallback>
                <p:oleObj name="Acrobat Document" r:id="rId3" imgW="5353013" imgH="7153151" progId="AcroExch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2800" y="986146"/>
                        <a:ext cx="1600200" cy="213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25127"/>
              </p:ext>
            </p:extLst>
          </p:nvPr>
        </p:nvGraphicFramePr>
        <p:xfrm>
          <a:off x="5181600" y="914401"/>
          <a:ext cx="145431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" name="Acrobat Document" r:id="rId5" imgW="4019499" imgH="5686288" progId="AcroExch.Document.11">
                  <p:embed/>
                </p:oleObj>
              </mc:Choice>
              <mc:Fallback>
                <p:oleObj name="Acrobat Document" r:id="rId5" imgW="4019499" imgH="5686288" progId="AcroExch.Document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1600" y="914401"/>
                        <a:ext cx="145431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47258"/>
              </p:ext>
            </p:extLst>
          </p:nvPr>
        </p:nvGraphicFramePr>
        <p:xfrm>
          <a:off x="5181600" y="3581400"/>
          <a:ext cx="1447800" cy="209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Acrobat Document" r:id="rId7" imgW="5095718" imgH="7381712" progId="AcroExch.Document.11">
                  <p:embed/>
                </p:oleObj>
              </mc:Choice>
              <mc:Fallback>
                <p:oleObj name="Acrobat Document" r:id="rId7" imgW="5095718" imgH="7381712" progId="AcroExch.Document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600" y="3581400"/>
                        <a:ext cx="1447800" cy="2097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490464"/>
              </p:ext>
            </p:extLst>
          </p:nvPr>
        </p:nvGraphicFramePr>
        <p:xfrm>
          <a:off x="6858000" y="3352800"/>
          <a:ext cx="170741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Acrobat Document" r:id="rId9" imgW="5828993" imgH="7543566" progId="AcroExch.Document.11">
                  <p:embed/>
                </p:oleObj>
              </mc:Choice>
              <mc:Fallback>
                <p:oleObj name="Acrobat Document" r:id="rId9" imgW="5828993" imgH="7543566" progId="AcroExch.Document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0" y="3352800"/>
                        <a:ext cx="1707416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838200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Calibri"/>
                <a:cs typeface="Tahoma" pitchFamily="34" charset="0"/>
              </a:rPr>
              <a:t>Founded in 1975, the Canadian Energy Research Institute (CERI) is an independent, non-profit research Institute specializing in the analysis of energy economics and related environmental policy issues in the energy production, transportation, and consumption sectors.</a:t>
            </a: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Calibri"/>
                <a:cs typeface="Tahoma" pitchFamily="34" charset="0"/>
              </a:rPr>
              <a:t>Our mission is to provide relevant, independent, and objective economic research of energy and environmental issues to benefit business, government, academia and the public.</a:t>
            </a:r>
          </a:p>
        </p:txBody>
      </p:sp>
    </p:spTree>
    <p:extLst>
      <p:ext uri="{BB962C8B-B14F-4D97-AF65-F5344CB8AC3E}">
        <p14:creationId xmlns:p14="http://schemas.microsoft.com/office/powerpoint/2010/main" val="124796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1980" y="93888"/>
            <a:ext cx="8077200" cy="715962"/>
          </a:xfrm>
          <a:prstGeom prst="rect">
            <a:avLst/>
          </a:prstGeom>
        </p:spPr>
        <p:txBody>
          <a:bodyPr/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Current Sponsors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9906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Calibri"/>
                <a:cs typeface="Tahoma" pitchFamily="34" charset="0"/>
              </a:rPr>
              <a:t>Supporters include:</a:t>
            </a: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srgbClr val="7030A0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endParaRPr lang="en-CA" sz="2400" dirty="0">
              <a:latin typeface="Calibri"/>
              <a:cs typeface="Tahoma" pitchFamily="34" charset="0"/>
            </a:endParaRPr>
          </a:p>
          <a:p>
            <a:pPr algn="just" defTabSz="914336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latin typeface="Calibri"/>
                <a:cs typeface="Tahoma" pitchFamily="34" charset="0"/>
              </a:rPr>
              <a:t>In-kind support is also provided: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4" y="1499677"/>
            <a:ext cx="2541024" cy="1084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469" y="1499677"/>
            <a:ext cx="2243632" cy="6307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462" y="1495098"/>
            <a:ext cx="2207718" cy="10574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44" y="2893779"/>
            <a:ext cx="3092512" cy="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117" y="2414977"/>
            <a:ext cx="1574890" cy="1066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82" y="2820036"/>
            <a:ext cx="2062078" cy="8377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776" y="5274944"/>
            <a:ext cx="1757272" cy="7526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400" y="5274944"/>
            <a:ext cx="2325764" cy="808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457" y="3611137"/>
            <a:ext cx="1680210" cy="10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4293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" y="899652"/>
            <a:ext cx="899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Electrification of end use energy services is seen as a “technology path” to economy wide GHG emissions resections</a:t>
            </a:r>
          </a:p>
          <a:p>
            <a:r>
              <a:rPr lang="en-US" sz="2800" dirty="0"/>
              <a:t>Manage emissions in hundreds of point sources </a:t>
            </a:r>
            <a:r>
              <a:rPr lang="mr-IN" sz="2800" dirty="0"/>
              <a:t>–</a:t>
            </a:r>
            <a:r>
              <a:rPr lang="en-US" sz="2800" dirty="0"/>
              <a:t> not several thousands of distributed emitters (buildings, vehicles, etc.)</a:t>
            </a:r>
          </a:p>
          <a:p>
            <a:r>
              <a:rPr lang="en-US" sz="2800" dirty="0"/>
              <a:t>Proven technology exists to decarbonize power generation</a:t>
            </a:r>
          </a:p>
          <a:p>
            <a:r>
              <a:rPr lang="en-US" sz="2800" dirty="0"/>
              <a:t>Such an economy wide energy transition requires:</a:t>
            </a:r>
          </a:p>
          <a:p>
            <a:pPr lvl="1"/>
            <a:r>
              <a:rPr lang="en-US" sz="2400" dirty="0"/>
              <a:t>changing the existing infrastructure across all sectors of the economy (infrastructure inertia)</a:t>
            </a:r>
          </a:p>
          <a:p>
            <a:pPr lvl="1"/>
            <a:r>
              <a:rPr lang="en-US" sz="2400" dirty="0"/>
              <a:t>much larger electricity generation and transmission infrastructure than today</a:t>
            </a:r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48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4293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6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 assess economic and environmental impacts of electrifying energy end use services in Canada:</a:t>
            </a:r>
          </a:p>
          <a:p>
            <a:pPr lvl="1"/>
            <a:r>
              <a:rPr lang="en-US" dirty="0"/>
              <a:t>10 provinces</a:t>
            </a:r>
          </a:p>
          <a:p>
            <a:pPr lvl="1"/>
            <a:r>
              <a:rPr lang="en-US" dirty="0"/>
              <a:t>3 sectors: residential, commercial, passenger transportation</a:t>
            </a:r>
          </a:p>
          <a:p>
            <a:r>
              <a:rPr lang="en-CA" sz="2800" dirty="0"/>
              <a:t>We focus on energy end use services that can be electrified by utilizing commercially ready technologies or ones that can be commercialized within a decade or less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741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293" y="0"/>
            <a:ext cx="8229600" cy="9144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Main Research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Is it technically feasible?</a:t>
            </a:r>
          </a:p>
          <a:p>
            <a:pPr lvl="1"/>
            <a:r>
              <a:rPr lang="en-US" dirty="0"/>
              <a:t>With proven technologies</a:t>
            </a:r>
          </a:p>
          <a:p>
            <a:pPr lvl="0"/>
            <a:r>
              <a:rPr lang="en-US" dirty="0"/>
              <a:t>What major transitions in the energy systems are required?</a:t>
            </a:r>
          </a:p>
          <a:p>
            <a:pPr lvl="0"/>
            <a:r>
              <a:rPr lang="en-CA" dirty="0"/>
              <a:t>What is the scale of emissions reductions that can be achieved through electrification of energy services?</a:t>
            </a:r>
            <a:endParaRPr lang="en-US" dirty="0"/>
          </a:p>
          <a:p>
            <a:pPr lvl="0"/>
            <a:r>
              <a:rPr lang="en-US" dirty="0"/>
              <a:t>What would it cost?</a:t>
            </a: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293" y="0"/>
            <a:ext cx="8229600" cy="9144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A stock-rollover model that simulates physical infrastructure</a:t>
            </a:r>
          </a:p>
          <a:p>
            <a:pPr lvl="0"/>
            <a:r>
              <a:rPr lang="en-US" dirty="0"/>
              <a:t>Annual time steps with equipment lifetimes: 2020-2050</a:t>
            </a:r>
          </a:p>
          <a:p>
            <a:pPr lvl="0"/>
            <a:r>
              <a:rPr lang="en-US" dirty="0"/>
              <a:t>Simulate energy consumption at an aggregated level (housing stock, vehicle stock, etc. )</a:t>
            </a:r>
          </a:p>
          <a:p>
            <a:pPr lvl="0"/>
            <a:r>
              <a:rPr lang="en-US" dirty="0"/>
              <a:t>Takes into account infrastructure inertia</a:t>
            </a:r>
          </a:p>
          <a:p>
            <a:pPr lvl="0"/>
            <a:r>
              <a:rPr lang="en-US" dirty="0"/>
              <a:t>Build scenarios to explore emissions reduction options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914400"/>
            <a:ext cx="64540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Share of the Residential Sector Energy Mix in Canadian Provinces, 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sz="1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89679"/>
              </p:ext>
            </p:extLst>
          </p:nvPr>
        </p:nvGraphicFramePr>
        <p:xfrm>
          <a:off x="121920" y="1271806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89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76800" y="2253734"/>
            <a:ext cx="41699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GHG Emissions Intensity of Electricity Generation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Mix of Canadian Provinces, 2014</a:t>
            </a:r>
            <a:endParaRPr kumimoji="0" lang="en-CA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65612"/>
              </p:ext>
            </p:extLst>
          </p:nvPr>
        </p:nvGraphicFramePr>
        <p:xfrm>
          <a:off x="4343400" y="2744808"/>
          <a:ext cx="4703396" cy="313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0" y="678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59697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Current Electricity use and emissions</a:t>
            </a:r>
          </a:p>
        </p:txBody>
      </p:sp>
    </p:spTree>
    <p:extLst>
      <p:ext uri="{BB962C8B-B14F-4D97-AF65-F5344CB8AC3E}">
        <p14:creationId xmlns:p14="http://schemas.microsoft.com/office/powerpoint/2010/main" val="418134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19300</TotalTime>
  <Words>1376</Words>
  <Application>Microsoft Macintosh PowerPoint</Application>
  <PresentationFormat>On-screen Show (4:3)</PresentationFormat>
  <Paragraphs>415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Custom Design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Research Questions</vt:lpstr>
      <vt:lpstr>Method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Emissions &amp;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Energy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ceri</dc:creator>
  <cp:lastModifiedBy>Alex Whalen</cp:lastModifiedBy>
  <cp:revision>1497</cp:revision>
  <cp:lastPrinted>2017-01-13T23:34:32Z</cp:lastPrinted>
  <dcterms:created xsi:type="dcterms:W3CDTF">2010-08-31T15:57:12Z</dcterms:created>
  <dcterms:modified xsi:type="dcterms:W3CDTF">2017-01-28T11:46:50Z</dcterms:modified>
</cp:coreProperties>
</file>